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3" r:id="rId3"/>
    <p:sldId id="274" r:id="rId4"/>
    <p:sldId id="271" r:id="rId5"/>
    <p:sldId id="273" r:id="rId6"/>
    <p:sldId id="275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0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B29E-41D4-4A5F-BD59-31C1F4D98CE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CB93-AAAF-43E9-832D-643945648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5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B29E-41D4-4A5F-BD59-31C1F4D98CE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CB93-AAAF-43E9-832D-643945648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5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B29E-41D4-4A5F-BD59-31C1F4D98CE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CB93-AAAF-43E9-832D-643945648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66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B29E-41D4-4A5F-BD59-31C1F4D98CE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CB93-AAAF-43E9-832D-643945648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72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B29E-41D4-4A5F-BD59-31C1F4D98CE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CB93-AAAF-43E9-832D-643945648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52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B29E-41D4-4A5F-BD59-31C1F4D98CE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CB93-AAAF-43E9-832D-643945648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B29E-41D4-4A5F-BD59-31C1F4D98CE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CB93-AAAF-43E9-832D-643945648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6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B29E-41D4-4A5F-BD59-31C1F4D98CE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CB93-AAAF-43E9-832D-643945648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1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B29E-41D4-4A5F-BD59-31C1F4D98CE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CB93-AAAF-43E9-832D-643945648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3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B29E-41D4-4A5F-BD59-31C1F4D98CE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CB93-AAAF-43E9-832D-643945648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5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B29E-41D4-4A5F-BD59-31C1F4D98CE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CB93-AAAF-43E9-832D-643945648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9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B29E-41D4-4A5F-BD59-31C1F4D98CE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CB93-AAAF-43E9-832D-643945648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5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E1326C-7188-444B-8C7F-CB19B0E71DD2}"/>
              </a:ext>
            </a:extLst>
          </p:cNvPr>
          <p:cNvSpPr>
            <a:spLocks noGrp="1"/>
          </p:cNvSpPr>
          <p:nvPr/>
        </p:nvSpPr>
        <p:spPr>
          <a:xfrm>
            <a:off x="2169385" y="48839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Case Index Number:</a:t>
            </a:r>
            <a:br>
              <a:rPr lang="en-US" dirty="0"/>
            </a:br>
            <a:r>
              <a:rPr lang="en-US" dirty="0"/>
              <a:t>005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1D7B52-84EF-4B27-B74D-6B64A8F39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9779"/>
              </p:ext>
            </p:extLst>
          </p:nvPr>
        </p:nvGraphicFramePr>
        <p:xfrm>
          <a:off x="1166996" y="1958424"/>
          <a:ext cx="9947257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1">
                  <a:extLst>
                    <a:ext uri="{9D8B030D-6E8A-4147-A177-3AD203B41FA5}">
                      <a16:colId xmlns:a16="http://schemas.microsoft.com/office/drawing/2014/main" val="1357162607"/>
                    </a:ext>
                  </a:extLst>
                </a:gridCol>
                <a:gridCol w="3642444">
                  <a:extLst>
                    <a:ext uri="{9D8B030D-6E8A-4147-A177-3AD203B41FA5}">
                      <a16:colId xmlns:a16="http://schemas.microsoft.com/office/drawing/2014/main" val="4069786744"/>
                    </a:ext>
                  </a:extLst>
                </a:gridCol>
                <a:gridCol w="2647212">
                  <a:extLst>
                    <a:ext uri="{9D8B030D-6E8A-4147-A177-3AD203B41FA5}">
                      <a16:colId xmlns:a16="http://schemas.microsoft.com/office/drawing/2014/main" val="2612010555"/>
                    </a:ext>
                  </a:extLst>
                </a:gridCol>
              </a:tblGrid>
              <a:tr h="356484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Posted by: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Injury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Technique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0929"/>
                  </a:ext>
                </a:extLst>
              </a:tr>
              <a:tr h="356484">
                <a:tc>
                  <a:txBody>
                    <a:bodyPr/>
                    <a:lstStyle/>
                    <a:p>
                      <a:pPr lvl="1"/>
                      <a:r>
                        <a:rPr lang="en-US" b="1" dirty="0"/>
                        <a:t>Ash </a:t>
                      </a:r>
                      <a:r>
                        <a:rPr lang="en-US" b="1" dirty="0" err="1"/>
                        <a:t>Vasireddy</a:t>
                      </a:r>
                      <a:r>
                        <a:rPr lang="en-US" b="1" dirty="0"/>
                        <a:t> </a:t>
                      </a:r>
                      <a:r>
                        <a:rPr lang="en-US" dirty="0"/>
                        <a:t>(Consultant Orthopaedic Trauma Surgeon)</a:t>
                      </a:r>
                    </a:p>
                    <a:p>
                      <a:pPr lvl="1"/>
                      <a:endParaRPr lang="en-US" sz="900" dirty="0"/>
                    </a:p>
                    <a:p>
                      <a:pPr lvl="1"/>
                      <a:r>
                        <a:rPr lang="en-US" b="1" dirty="0"/>
                        <a:t>Paul Harnett </a:t>
                      </a:r>
                      <a:r>
                        <a:rPr lang="en-US" dirty="0"/>
                        <a:t>(Consultant Orthopaedic Trauma and Complex Hip Surgeon)</a:t>
                      </a:r>
                    </a:p>
                    <a:p>
                      <a:pPr lvl="1"/>
                      <a:endParaRPr lang="en-US" sz="900" dirty="0"/>
                    </a:p>
                    <a:p>
                      <a:pPr lvl="1"/>
                      <a:r>
                        <a:rPr lang="en-US" dirty="0"/>
                        <a:t>King’s College Hospital, </a:t>
                      </a:r>
                    </a:p>
                    <a:p>
                      <a:pPr lvl="1"/>
                      <a:r>
                        <a:rPr lang="en-US" dirty="0"/>
                        <a:t>London, UK</a:t>
                      </a:r>
                    </a:p>
                    <a:p>
                      <a:pPr lvl="1"/>
                      <a:endParaRPr lang="en-US" sz="2800" dirty="0"/>
                    </a:p>
                    <a:p>
                      <a:pPr lvl="1"/>
                      <a:r>
                        <a:rPr lang="en-US" dirty="0"/>
                        <a:t>Original concept developed by Mr. </a:t>
                      </a:r>
                      <a:r>
                        <a:rPr lang="en-US" b="1" dirty="0"/>
                        <a:t>Peter Bates</a:t>
                      </a:r>
                      <a:r>
                        <a:rPr lang="en-US" b="0" dirty="0"/>
                        <a:t>,</a:t>
                      </a:r>
                      <a:r>
                        <a:rPr lang="en-US" dirty="0"/>
                        <a:t> Royal London Hospital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Right anterior column posterior </a:t>
                      </a:r>
                      <a:r>
                        <a:rPr lang="en-US" dirty="0" err="1"/>
                        <a:t>hemitransverse</a:t>
                      </a:r>
                      <a:r>
                        <a:rPr lang="en-US" dirty="0"/>
                        <a:t> fracture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Acetabulum</a:t>
                      </a:r>
                    </a:p>
                    <a:p>
                      <a:pPr lvl="1"/>
                      <a:endParaRPr lang="en-US" dirty="0"/>
                    </a:p>
                    <a:p>
                      <a:pPr lvl="1"/>
                      <a:r>
                        <a:rPr lang="en-US" dirty="0"/>
                        <a:t>Open reduction and internal fixation via modified-</a:t>
                      </a:r>
                      <a:r>
                        <a:rPr lang="en-US" dirty="0" err="1"/>
                        <a:t>Stoppa</a:t>
                      </a:r>
                      <a:r>
                        <a:rPr lang="en-US" dirty="0"/>
                        <a:t> approach using the Starr Frame to </a:t>
                      </a:r>
                      <a:r>
                        <a:rPr lang="en-US" dirty="0" err="1"/>
                        <a:t>lateralise</a:t>
                      </a:r>
                      <a:r>
                        <a:rPr lang="en-US" dirty="0"/>
                        <a:t> the femoral head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235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43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, indoor, cat, black&#10;&#10;Description automatically generated">
            <a:extLst>
              <a:ext uri="{FF2B5EF4-FFF2-40B4-BE49-F238E27FC236}">
                <a16:creationId xmlns:a16="http://schemas.microsoft.com/office/drawing/2014/main" id="{900761AC-7005-244F-AACF-AE809BA40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40" y="365126"/>
            <a:ext cx="8128000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1EEF9-86AF-7E48-A67F-ED87999A8598}"/>
              </a:ext>
            </a:extLst>
          </p:cNvPr>
          <p:cNvSpPr txBox="1"/>
          <p:nvPr/>
        </p:nvSpPr>
        <p:spPr>
          <a:xfrm>
            <a:off x="212635" y="1398451"/>
            <a:ext cx="2759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Elderly male with a complex anterior column posterior </a:t>
            </a:r>
            <a:r>
              <a:rPr lang="en-US" dirty="0" err="1"/>
              <a:t>hemitransverse</a:t>
            </a:r>
            <a:r>
              <a:rPr lang="en-US" dirty="0"/>
              <a:t> fracture.</a:t>
            </a:r>
          </a:p>
        </p:txBody>
      </p:sp>
    </p:spTree>
    <p:extLst>
      <p:ext uri="{BB962C8B-B14F-4D97-AF65-F5344CB8AC3E}">
        <p14:creationId xmlns:p14="http://schemas.microsoft.com/office/powerpoint/2010/main" val="321387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man, sitting, white&#10;&#10;Description automatically generated">
            <a:extLst>
              <a:ext uri="{FF2B5EF4-FFF2-40B4-BE49-F238E27FC236}">
                <a16:creationId xmlns:a16="http://schemas.microsoft.com/office/drawing/2014/main" id="{16169D47-51AF-AD44-A751-BCC06AEA9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9059" r="16751"/>
          <a:stretch/>
        </p:blipFill>
        <p:spPr>
          <a:xfrm>
            <a:off x="3200400" y="235877"/>
            <a:ext cx="5791200" cy="638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3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monitor, doughnut&#10;&#10;Description automatically generated">
            <a:extLst>
              <a:ext uri="{FF2B5EF4-FFF2-40B4-BE49-F238E27FC236}">
                <a16:creationId xmlns:a16="http://schemas.microsoft.com/office/drawing/2014/main" id="{9C912873-67F0-D345-8158-BB4902468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t="113" r="6705" b="22160"/>
          <a:stretch/>
        </p:blipFill>
        <p:spPr>
          <a:xfrm>
            <a:off x="5657850" y="858981"/>
            <a:ext cx="5868240" cy="473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3653BB-78DB-654D-A034-5C9C61540D00}"/>
              </a:ext>
            </a:extLst>
          </p:cNvPr>
          <p:cNvSpPr txBox="1"/>
          <p:nvPr/>
        </p:nvSpPr>
        <p:spPr>
          <a:xfrm>
            <a:off x="595086" y="986971"/>
            <a:ext cx="383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Schanz</a:t>
            </a:r>
            <a:r>
              <a:rPr lang="en-US" dirty="0"/>
              <a:t> pin placed in the lower third of the femoral neck</a:t>
            </a:r>
          </a:p>
        </p:txBody>
      </p:sp>
    </p:spTree>
    <p:extLst>
      <p:ext uri="{BB962C8B-B14F-4D97-AF65-F5344CB8AC3E}">
        <p14:creationId xmlns:p14="http://schemas.microsoft.com/office/powerpoint/2010/main" val="295894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05464-72D3-8B43-A0DF-D41115F3B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CE11A5DB-87AB-FF47-ABE1-F0E0CF27D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r="9876"/>
          <a:stretch/>
        </p:blipFill>
        <p:spPr>
          <a:xfrm>
            <a:off x="4871258" y="381000"/>
            <a:ext cx="6217920" cy="609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6ED38-2028-9242-97FF-83B7CD65762B}"/>
              </a:ext>
            </a:extLst>
          </p:cNvPr>
          <p:cNvSpPr txBox="1"/>
          <p:nvPr/>
        </p:nvSpPr>
        <p:spPr>
          <a:xfrm>
            <a:off x="595086" y="986971"/>
            <a:ext cx="3831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'Ball-spike’ pusher placed in the supraacetabular position to help stabilize the pelvis and right hip.</a:t>
            </a:r>
          </a:p>
          <a:p>
            <a:endParaRPr lang="en-US" dirty="0"/>
          </a:p>
          <a:p>
            <a:r>
              <a:rPr lang="en-US" dirty="0"/>
              <a:t>The ‘ball-spike’ pusher and </a:t>
            </a:r>
            <a:r>
              <a:rPr lang="en-US" dirty="0" err="1"/>
              <a:t>schanz</a:t>
            </a:r>
            <a:r>
              <a:rPr lang="en-US" dirty="0"/>
              <a:t> pins are now fixed to the Starr Frame via the driver attachments.</a:t>
            </a:r>
          </a:p>
        </p:txBody>
      </p:sp>
    </p:spTree>
    <p:extLst>
      <p:ext uri="{BB962C8B-B14F-4D97-AF65-F5344CB8AC3E}">
        <p14:creationId xmlns:p14="http://schemas.microsoft.com/office/powerpoint/2010/main" val="35124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man, sitting, bed&#10;&#10;Description automatically generated">
            <a:extLst>
              <a:ext uri="{FF2B5EF4-FFF2-40B4-BE49-F238E27FC236}">
                <a16:creationId xmlns:a16="http://schemas.microsoft.com/office/drawing/2014/main" id="{5CB2A234-0A80-B14F-A413-69914A679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8974" y="1384974"/>
            <a:ext cx="6254886" cy="4691165"/>
          </a:xfrm>
          <a:prstGeom prst="rect">
            <a:avLst/>
          </a:prstGeom>
        </p:spPr>
      </p:pic>
      <p:pic>
        <p:nvPicPr>
          <p:cNvPr id="5" name="Picture 4" descr="A picture containing person, sitting, man, green&#10;&#10;Description automatically generated">
            <a:extLst>
              <a:ext uri="{FF2B5EF4-FFF2-40B4-BE49-F238E27FC236}">
                <a16:creationId xmlns:a16="http://schemas.microsoft.com/office/drawing/2014/main" id="{B043EC79-9A2C-AF4C-9757-F0F94A15B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7809" y="1384976"/>
            <a:ext cx="6254885" cy="4691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AB467F-596B-BD44-A1CB-9B969AFCB6C5}"/>
              </a:ext>
            </a:extLst>
          </p:cNvPr>
          <p:cNvSpPr txBox="1"/>
          <p:nvPr/>
        </p:nvSpPr>
        <p:spPr>
          <a:xfrm>
            <a:off x="0" y="58846"/>
            <a:ext cx="26459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Clinical photographs highlighting how the </a:t>
            </a:r>
            <a:r>
              <a:rPr lang="en-US" dirty="0" err="1"/>
              <a:t>Schanz</a:t>
            </a:r>
            <a:r>
              <a:rPr lang="en-US" dirty="0"/>
              <a:t> pin and ‘ball-spike’ pusher are attached to the drive attachments, which are in turn attached to the Starr Frame.</a:t>
            </a:r>
          </a:p>
          <a:p>
            <a:endParaRPr lang="en-US" dirty="0"/>
          </a:p>
          <a:p>
            <a:r>
              <a:rPr lang="en-US" dirty="0"/>
              <a:t>We would recommend attaching the drivers to the Starr Frame once the ipsilateral knee is placed over a bump. This helps prevent stretching of the femoral neurovascular bundle prior to fracture reduction and insertion of implants.</a:t>
            </a:r>
          </a:p>
          <a:p>
            <a:endParaRPr lang="en-US" dirty="0"/>
          </a:p>
          <a:p>
            <a:r>
              <a:rPr lang="en-US" dirty="0"/>
              <a:t>The half Starr Frame can also be placed more caudal on the operating table. This provides space for an assistant to stand</a:t>
            </a:r>
          </a:p>
        </p:txBody>
      </p:sp>
    </p:spTree>
    <p:extLst>
      <p:ext uri="{BB962C8B-B14F-4D97-AF65-F5344CB8AC3E}">
        <p14:creationId xmlns:p14="http://schemas.microsoft.com/office/powerpoint/2010/main" val="392280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monitor, desk, computer&#10;&#10;Description automatically generated">
            <a:extLst>
              <a:ext uri="{FF2B5EF4-FFF2-40B4-BE49-F238E27FC236}">
                <a16:creationId xmlns:a16="http://schemas.microsoft.com/office/drawing/2014/main" id="{78DFD483-5442-924E-A2F3-33A22FC031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8" r="9029"/>
          <a:stretch/>
        </p:blipFill>
        <p:spPr>
          <a:xfrm>
            <a:off x="5257799" y="0"/>
            <a:ext cx="66460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340615-A49E-9F46-8557-DE50FAC9B995}"/>
              </a:ext>
            </a:extLst>
          </p:cNvPr>
          <p:cNvSpPr txBox="1"/>
          <p:nvPr/>
        </p:nvSpPr>
        <p:spPr>
          <a:xfrm>
            <a:off x="595086" y="986971"/>
            <a:ext cx="3831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driver, attached to the </a:t>
            </a:r>
            <a:r>
              <a:rPr lang="en-US" dirty="0" err="1"/>
              <a:t>schanz</a:t>
            </a:r>
            <a:r>
              <a:rPr lang="en-US" dirty="0"/>
              <a:t> pin, is then used to </a:t>
            </a:r>
            <a:r>
              <a:rPr lang="en-US" dirty="0" err="1"/>
              <a:t>lateralise</a:t>
            </a:r>
            <a:r>
              <a:rPr lang="en-US" dirty="0"/>
              <a:t> the femoral head and help reduce the fracture. </a:t>
            </a:r>
          </a:p>
          <a:p>
            <a:endParaRPr lang="en-US" dirty="0"/>
          </a:p>
          <a:p>
            <a:r>
              <a:rPr lang="en-US" dirty="0"/>
              <a:t>The fracture was then fixed and patient then went on to have a total hip replacement as part of a staged Fix &amp; Replace strategy.</a:t>
            </a:r>
          </a:p>
        </p:txBody>
      </p:sp>
    </p:spTree>
    <p:extLst>
      <p:ext uri="{BB962C8B-B14F-4D97-AF65-F5344CB8AC3E}">
        <p14:creationId xmlns:p14="http://schemas.microsoft.com/office/powerpoint/2010/main" val="2385001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271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Kings college Hospital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Vasireddy, Aswin</dc:creator>
  <cp:lastModifiedBy>Frank Gerome</cp:lastModifiedBy>
  <cp:revision>18</cp:revision>
  <dcterms:created xsi:type="dcterms:W3CDTF">2020-05-03T23:11:49Z</dcterms:created>
  <dcterms:modified xsi:type="dcterms:W3CDTF">2020-05-14T00:00:38Z</dcterms:modified>
</cp:coreProperties>
</file>