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5" r:id="rId23"/>
    <p:sldId id="278" r:id="rId24"/>
    <p:sldId id="279" r:id="rId25"/>
    <p:sldId id="280" r:id="rId26"/>
    <p:sldId id="276" r:id="rId27"/>
    <p:sldId id="286" r:id="rId28"/>
    <p:sldId id="281" r:id="rId29"/>
    <p:sldId id="282" r:id="rId30"/>
    <p:sldId id="283" r:id="rId31"/>
    <p:sldId id="287" r:id="rId32"/>
    <p:sldId id="284" r:id="rId33"/>
    <p:sldId id="288" r:id="rId34"/>
    <p:sldId id="289" r:id="rId35"/>
    <p:sldId id="290" r:id="rId36"/>
    <p:sldId id="291" r:id="rId37"/>
    <p:sldId id="294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FECD-085A-4991-85EC-4BF07B3385C4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7C1E-C6C3-459F-8556-9BE67ABDA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E1326C-7188-444B-8C7F-CB19B0E71DD2}"/>
              </a:ext>
            </a:extLst>
          </p:cNvPr>
          <p:cNvSpPr>
            <a:spLocks noGrp="1"/>
          </p:cNvSpPr>
          <p:nvPr/>
        </p:nvSpPr>
        <p:spPr>
          <a:xfrm>
            <a:off x="685800" y="1559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Index Number:</a:t>
            </a:r>
            <a:br>
              <a:rPr lang="en-US" dirty="0"/>
            </a:br>
            <a:r>
              <a:rPr lang="en-US" dirty="0"/>
              <a:t>003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1D7B52-84EF-4B27-B74D-6B64A8F39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27536"/>
              </p:ext>
            </p:extLst>
          </p:nvPr>
        </p:nvGraphicFramePr>
        <p:xfrm>
          <a:off x="993913" y="3518452"/>
          <a:ext cx="73350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906">
                  <a:extLst>
                    <a:ext uri="{9D8B030D-6E8A-4147-A177-3AD203B41FA5}">
                      <a16:colId xmlns:a16="http://schemas.microsoft.com/office/drawing/2014/main" val="1357162607"/>
                    </a:ext>
                  </a:extLst>
                </a:gridCol>
                <a:gridCol w="3343277">
                  <a:extLst>
                    <a:ext uri="{9D8B030D-6E8A-4147-A177-3AD203B41FA5}">
                      <a16:colId xmlns:a16="http://schemas.microsoft.com/office/drawing/2014/main" val="4069786744"/>
                    </a:ext>
                  </a:extLst>
                </a:gridCol>
                <a:gridCol w="1649895">
                  <a:extLst>
                    <a:ext uri="{9D8B030D-6E8A-4147-A177-3AD203B41FA5}">
                      <a16:colId xmlns:a16="http://schemas.microsoft.com/office/drawing/2014/main" val="2612010555"/>
                    </a:ext>
                  </a:extLst>
                </a:gridCol>
              </a:tblGrid>
              <a:tr h="356484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Posted by: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Injury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Fixation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0929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Adam Starr, M.D.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Parkland Hospital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Dallas, TX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Bilateral;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joint disruptions;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Rami fractures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IS screws;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In-fix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354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548753" y="0"/>
            <a:ext cx="12469964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06319" y="0"/>
            <a:ext cx="12469964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382579" y="0"/>
            <a:ext cx="1246996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77536" y="0"/>
            <a:ext cx="12469964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65666" y="0"/>
            <a:ext cx="12469964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30058" y="0"/>
            <a:ext cx="12469964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53797" y="0"/>
            <a:ext cx="12469964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41927" y="0"/>
            <a:ext cx="1246996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to be an LC 3</a:t>
            </a:r>
          </a:p>
          <a:p>
            <a:r>
              <a:rPr lang="en-US" dirty="0"/>
              <a:t>R </a:t>
            </a:r>
            <a:r>
              <a:rPr lang="en-US" dirty="0" err="1"/>
              <a:t>hemipelvis</a:t>
            </a:r>
            <a:r>
              <a:rPr lang="en-US" dirty="0"/>
              <a:t> appears to have rolled in.</a:t>
            </a:r>
          </a:p>
          <a:p>
            <a:r>
              <a:rPr lang="en-US" dirty="0"/>
              <a:t>Portion of R ala is impacted</a:t>
            </a:r>
          </a:p>
          <a:p>
            <a:r>
              <a:rPr lang="en-US" dirty="0"/>
              <a:t>Triangle of bone knocked off R ala at level of impaction</a:t>
            </a:r>
          </a:p>
          <a:p>
            <a:r>
              <a:rPr lang="en-US" dirty="0"/>
              <a:t>Small crescent from posterior portion of R ilium left in place</a:t>
            </a:r>
          </a:p>
          <a:p>
            <a:r>
              <a:rPr lang="en-US" dirty="0"/>
              <a:t>L SI joint appears widened anteriorly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SICU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stabilized hemodynamically</a:t>
            </a:r>
          </a:p>
          <a:p>
            <a:r>
              <a:rPr lang="en-US" dirty="0"/>
              <a:t>Binder removed – no traction</a:t>
            </a:r>
          </a:p>
          <a:p>
            <a:r>
              <a:rPr lang="en-US" dirty="0"/>
              <a:t>Taken to OR for pelvic fx repair 6 days after admission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year old male</a:t>
            </a:r>
          </a:p>
          <a:p>
            <a:r>
              <a:rPr lang="en-US" dirty="0"/>
              <a:t>6’2”, </a:t>
            </a:r>
            <a:r>
              <a:rPr lang="en-US"/>
              <a:t>BMI approx 30</a:t>
            </a:r>
          </a:p>
          <a:p>
            <a:r>
              <a:rPr lang="en-US" dirty="0"/>
              <a:t>MVC</a:t>
            </a:r>
          </a:p>
          <a:p>
            <a:r>
              <a:rPr lang="en-US" dirty="0"/>
              <a:t>SBP 80mm Hg on arrival</a:t>
            </a:r>
          </a:p>
          <a:p>
            <a:r>
              <a:rPr lang="en-US" dirty="0"/>
              <a:t>ATLS</a:t>
            </a:r>
          </a:p>
          <a:p>
            <a:r>
              <a:rPr lang="en-US" dirty="0"/>
              <a:t>L side chest tube placed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Fluoro</a:t>
            </a:r>
            <a:r>
              <a:rPr lang="en-US" dirty="0"/>
              <a:t> reveals worsened displacement of both sides of posterior pelvic ring.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SI joint is wide…and up…</a:t>
            </a:r>
          </a:p>
        </p:txBody>
      </p:sp>
      <p:pic>
        <p:nvPicPr>
          <p:cNvPr id="4" name="Content Placeholder 3" descr="PARGA-111309-RF-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551712" y="1417638"/>
            <a:ext cx="9892260" cy="5440362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4367991" y="5234752"/>
            <a:ext cx="747782" cy="118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849780" y="5578987"/>
            <a:ext cx="735912" cy="118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back.</a:t>
            </a:r>
          </a:p>
        </p:txBody>
      </p:sp>
      <p:pic>
        <p:nvPicPr>
          <p:cNvPr id="4" name="Content Placeholder 3" descr="PARGA-111309-RF-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373668" y="1623649"/>
            <a:ext cx="9517668" cy="523435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SI joint is wide…</a:t>
            </a:r>
          </a:p>
        </p:txBody>
      </p:sp>
      <p:pic>
        <p:nvPicPr>
          <p:cNvPr id="4" name="Content Placeholder 3" descr="PARGA-111309-RF-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416306" y="1600200"/>
            <a:ext cx="9560306" cy="5257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back…</a:t>
            </a:r>
          </a:p>
        </p:txBody>
      </p:sp>
      <p:pic>
        <p:nvPicPr>
          <p:cNvPr id="4" name="Content Placeholder 3" descr="PARGA-111309-RF-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397407" y="1600200"/>
            <a:ext cx="9541407" cy="524740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not up.</a:t>
            </a:r>
          </a:p>
        </p:txBody>
      </p:sp>
      <p:pic>
        <p:nvPicPr>
          <p:cNvPr id="4" name="Content Placeholder 3" descr="PARGA-111309-RF-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421146" y="1600200"/>
            <a:ext cx="9565146" cy="52604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 leg skeletal traction</a:t>
            </a:r>
          </a:p>
        </p:txBody>
      </p:sp>
      <p:pic>
        <p:nvPicPr>
          <p:cNvPr id="4" name="Content Placeholder 3" descr="PARGA-111309-RF-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444885" y="1417639"/>
            <a:ext cx="9892260" cy="54403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Traction on R 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cephalad displacement some</a:t>
            </a:r>
          </a:p>
          <a:p>
            <a:r>
              <a:rPr lang="en-US" dirty="0"/>
              <a:t>Didn’t affect R SI gap</a:t>
            </a:r>
          </a:p>
          <a:p>
            <a:r>
              <a:rPr lang="en-US" dirty="0"/>
              <a:t>R ilium anchored to pelvic reduction frame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 side – </a:t>
            </a:r>
            <a:r>
              <a:rPr lang="en-US" dirty="0" err="1"/>
              <a:t>kugelspitz</a:t>
            </a:r>
            <a:r>
              <a:rPr lang="en-US" dirty="0"/>
              <a:t> with motor attached to frame to improve L SI widening</a:t>
            </a:r>
          </a:p>
        </p:txBody>
      </p:sp>
      <p:pic>
        <p:nvPicPr>
          <p:cNvPr id="4" name="Content Placeholder 3" descr="PARGA-111309-RF-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451666" y="1417638"/>
            <a:ext cx="9892260" cy="54403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 iliosacral screw used to compress L SI joint further</a:t>
            </a:r>
          </a:p>
        </p:txBody>
      </p:sp>
      <p:pic>
        <p:nvPicPr>
          <p:cNvPr id="4" name="Content Placeholder 3" descr="PARGA-111309-RF-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906097" y="1417638"/>
            <a:ext cx="9892260" cy="54403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772" r="-24772"/>
          <a:stretch>
            <a:fillRect/>
          </a:stretch>
        </p:blipFill>
        <p:spPr>
          <a:xfrm>
            <a:off x="-1527139" y="0"/>
            <a:ext cx="12151606" cy="668291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RGA-111309-RF-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649751" y="1029307"/>
            <a:ext cx="10598366" cy="582869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Stabilized L side now anchored to frame. Pins placed in R AIIS, used to pull R ilium forward</a:t>
            </a:r>
          </a:p>
        </p:txBody>
      </p:sp>
      <p:pic>
        <p:nvPicPr>
          <p:cNvPr id="4" name="Content Placeholder 3" descr="PARGA-111309-RF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457200" y="2054584"/>
            <a:ext cx="8229600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3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Kugelspitz</a:t>
            </a:r>
            <a:r>
              <a:rPr lang="en-US" dirty="0"/>
              <a:t> used to rotate R ilium externally and close gap of R SI joint</a:t>
            </a:r>
          </a:p>
        </p:txBody>
      </p:sp>
      <p:pic>
        <p:nvPicPr>
          <p:cNvPr id="4" name="Content Placeholder 3" descr="PARGA-111309-RF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16260" y="2089537"/>
            <a:ext cx="8670540" cy="47684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sided iliosacral screw placed</a:t>
            </a:r>
          </a:p>
        </p:txBody>
      </p:sp>
      <p:pic>
        <p:nvPicPr>
          <p:cNvPr id="4" name="Content Placeholder 3" descr="PARGA-111309-RF-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0" y="1417638"/>
            <a:ext cx="9892260" cy="54403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309-RF-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73506" y="1600200"/>
            <a:ext cx="9560306" cy="5257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Anterior ring. Alignment acceptable. Markedly bruised, edematous.</a:t>
            </a:r>
          </a:p>
        </p:txBody>
      </p:sp>
      <p:pic>
        <p:nvPicPr>
          <p:cNvPr id="4" name="Content Placeholder 3" descr="PARGA-111309-RF-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bar placed</a:t>
            </a:r>
          </a:p>
        </p:txBody>
      </p:sp>
      <p:pic>
        <p:nvPicPr>
          <p:cNvPr id="5" name="Content Placeholder 4" descr="PARGA-111309-RF-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309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772" r="-24772"/>
          <a:stretch>
            <a:fillRect/>
          </a:stretch>
        </p:blipFill>
        <p:spPr>
          <a:xfrm>
            <a:off x="-1693619" y="0"/>
            <a:ext cx="12469964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30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545" r="-60545"/>
          <a:stretch>
            <a:fillRect/>
          </a:stretch>
        </p:blipFill>
        <p:spPr>
          <a:xfrm>
            <a:off x="-1261533" y="0"/>
            <a:ext cx="12469964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309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545" r="-60545"/>
          <a:stretch>
            <a:fillRect/>
          </a:stretch>
        </p:blipFill>
        <p:spPr>
          <a:xfrm>
            <a:off x="-1412574" y="0"/>
            <a:ext cx="1246996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for pelvic angiography</a:t>
            </a:r>
          </a:p>
          <a:p>
            <a:r>
              <a:rPr lang="en-US" dirty="0"/>
              <a:t>R sided obturator artery branch embolized</a:t>
            </a:r>
          </a:p>
          <a:p>
            <a:r>
              <a:rPr lang="en-US" dirty="0"/>
              <a:t>Undergoes R upper quadrant exploration for diaphragm repair</a:t>
            </a:r>
          </a:p>
          <a:p>
            <a:r>
              <a:rPr lang="en-US" dirty="0"/>
              <a:t>Post-operatively to  SICU</a:t>
            </a:r>
          </a:p>
          <a:p>
            <a:r>
              <a:rPr lang="en-US" dirty="0"/>
              <a:t>Binder maintained in place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10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772" r="-24772"/>
          <a:stretch>
            <a:fillRect/>
          </a:stretch>
        </p:blipFill>
        <p:spPr>
          <a:xfrm>
            <a:off x="-1263884" y="0"/>
            <a:ext cx="1246996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109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545" r="-60545"/>
          <a:stretch>
            <a:fillRect/>
          </a:stretch>
        </p:blipFill>
        <p:spPr>
          <a:xfrm>
            <a:off x="-1382580" y="0"/>
            <a:ext cx="12469964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109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545" r="-60545"/>
          <a:stretch>
            <a:fillRect/>
          </a:stretch>
        </p:blipFill>
        <p:spPr>
          <a:xfrm>
            <a:off x="-1928579" y="0"/>
            <a:ext cx="12043687" cy="66235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762405" y="0"/>
            <a:ext cx="12469964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GA-111009-CT-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691187" y="0"/>
            <a:ext cx="12469964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297</Words>
  <Application>Microsoft Office PowerPoint</Application>
  <PresentationFormat>On-screen Show (4:3)</PresentationFormat>
  <Paragraphs>56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Pelvic Fracture</vt:lpstr>
      <vt:lpstr>PowerPoint Presentation</vt:lpstr>
      <vt:lpstr>Pelvic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Fracture Pattern</vt:lpstr>
      <vt:lpstr>SICU Course</vt:lpstr>
      <vt:lpstr>Operating Room</vt:lpstr>
      <vt:lpstr>R SI joint is wide…and up…</vt:lpstr>
      <vt:lpstr>…and back.</vt:lpstr>
      <vt:lpstr>L SI joint is wide…</vt:lpstr>
      <vt:lpstr>…and back…</vt:lpstr>
      <vt:lpstr>…but not up.</vt:lpstr>
      <vt:lpstr>R leg skeletal traction</vt:lpstr>
      <vt:lpstr>Traction on R leg</vt:lpstr>
      <vt:lpstr>L side – kugelspitz with motor attached to frame to improve L SI widening</vt:lpstr>
      <vt:lpstr>L iliosacral screw used to compress L SI joint further</vt:lpstr>
      <vt:lpstr>PowerPoint Presentation</vt:lpstr>
      <vt:lpstr>Stabilized L side now anchored to frame. Pins placed in R AIIS, used to pull R ilium forward</vt:lpstr>
      <vt:lpstr>Kugelspitz used to rotate R ilium externally and close gap of R SI joint</vt:lpstr>
      <vt:lpstr>R sided iliosacral screw placed</vt:lpstr>
      <vt:lpstr>PowerPoint Presentation</vt:lpstr>
      <vt:lpstr>Anterior ring. Alignment acceptable. Markedly bruised, edematous.</vt:lpstr>
      <vt:lpstr>Infix bar placed</vt:lpstr>
      <vt:lpstr>PowerPoint Presentation</vt:lpstr>
      <vt:lpstr>PowerPoint Presentation</vt:lpstr>
      <vt:lpstr>PowerPoint Presentation</vt:lpstr>
    </vt:vector>
  </TitlesOfParts>
  <Company>UTSW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Case 7</dc:title>
  <dc:creator>Adam Starr</dc:creator>
  <cp:lastModifiedBy>Frank Gerome</cp:lastModifiedBy>
  <cp:revision>19</cp:revision>
  <dcterms:created xsi:type="dcterms:W3CDTF">2010-08-11T16:19:20Z</dcterms:created>
  <dcterms:modified xsi:type="dcterms:W3CDTF">2018-04-03T17:40:16Z</dcterms:modified>
</cp:coreProperties>
</file>