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0" r:id="rId42"/>
    <p:sldId id="296" r:id="rId43"/>
    <p:sldId id="297" r:id="rId44"/>
    <p:sldId id="298" r:id="rId45"/>
    <p:sldId id="321" r:id="rId46"/>
    <p:sldId id="301" r:id="rId47"/>
    <p:sldId id="302" r:id="rId48"/>
    <p:sldId id="303" r:id="rId49"/>
    <p:sldId id="304" r:id="rId50"/>
    <p:sldId id="322" r:id="rId51"/>
    <p:sldId id="305" r:id="rId52"/>
    <p:sldId id="306" r:id="rId53"/>
    <p:sldId id="323" r:id="rId54"/>
    <p:sldId id="307" r:id="rId55"/>
    <p:sldId id="324" r:id="rId56"/>
    <p:sldId id="327" r:id="rId57"/>
    <p:sldId id="325" r:id="rId58"/>
    <p:sldId id="328" r:id="rId59"/>
    <p:sldId id="326" r:id="rId60"/>
    <p:sldId id="329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1E6FF-F2B9-47AF-B701-9F356ED66E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B247-2274-4D79-AB57-C8FA1136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3668"/>
            <a:ext cx="7772400" cy="1470025"/>
          </a:xfrm>
        </p:spPr>
        <p:txBody>
          <a:bodyPr/>
          <a:lstStyle/>
          <a:p>
            <a:r>
              <a:rPr lang="en-US" dirty="0"/>
              <a:t>Case Index Number:</a:t>
            </a:r>
            <a:br>
              <a:rPr lang="en-US" dirty="0"/>
            </a:br>
            <a:r>
              <a:rPr lang="en-US" dirty="0"/>
              <a:t>001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C9D14A-B888-45C0-8E10-8C1D4095E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90264"/>
              </p:ext>
            </p:extLst>
          </p:nvPr>
        </p:nvGraphicFramePr>
        <p:xfrm>
          <a:off x="993913" y="2604052"/>
          <a:ext cx="73350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906">
                  <a:extLst>
                    <a:ext uri="{9D8B030D-6E8A-4147-A177-3AD203B41FA5}">
                      <a16:colId xmlns:a16="http://schemas.microsoft.com/office/drawing/2014/main" val="1357162607"/>
                    </a:ext>
                  </a:extLst>
                </a:gridCol>
                <a:gridCol w="3343277">
                  <a:extLst>
                    <a:ext uri="{9D8B030D-6E8A-4147-A177-3AD203B41FA5}">
                      <a16:colId xmlns:a16="http://schemas.microsoft.com/office/drawing/2014/main" val="4069786744"/>
                    </a:ext>
                  </a:extLst>
                </a:gridCol>
                <a:gridCol w="1649895">
                  <a:extLst>
                    <a:ext uri="{9D8B030D-6E8A-4147-A177-3AD203B41FA5}">
                      <a16:colId xmlns:a16="http://schemas.microsoft.com/office/drawing/2014/main" val="2612010555"/>
                    </a:ext>
                  </a:extLst>
                </a:gridCol>
              </a:tblGrid>
              <a:tr h="356484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Posted by: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Injury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Fixation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0929"/>
                  </a:ext>
                </a:extLst>
              </a:tr>
              <a:tr h="35648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Adam Starr, M.D.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Parkland Hospital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Dallas, TX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Bilateral sacral fracture with contralateral SI disruption;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Symphysis disruption;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Iliac wing fracture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IS screws;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LC-2 screw;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Ex-fix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354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Stabilizes in SICU</a:t>
            </a:r>
          </a:p>
          <a:p>
            <a:r>
              <a:rPr lang="en-US" dirty="0"/>
              <a:t>Family gives history of alcohol abuse, </a:t>
            </a:r>
            <a:r>
              <a:rPr lang="en-US" dirty="0" err="1"/>
              <a:t>Hep</a:t>
            </a:r>
            <a:r>
              <a:rPr lang="en-US" dirty="0"/>
              <a:t> 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259094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4416" y="0"/>
            <a:ext cx="9148416" cy="6861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204236" cy="69031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452609" y="0"/>
            <a:ext cx="9148415" cy="68613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49020"/>
            <a:ext cx="9078640" cy="68089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2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382835" y="17620"/>
            <a:ext cx="9120506" cy="68403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48416" cy="6861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54 year old male</a:t>
            </a:r>
          </a:p>
          <a:p>
            <a:r>
              <a:rPr lang="en-US" dirty="0"/>
              <a:t>Dropped off at ER by private car – no history</a:t>
            </a:r>
          </a:p>
          <a:p>
            <a:r>
              <a:rPr lang="en-US" dirty="0"/>
              <a:t>Presumed MPC</a:t>
            </a:r>
          </a:p>
          <a:p>
            <a:r>
              <a:rPr lang="en-US" dirty="0"/>
              <a:t>Hemodynamically unstable on arrival</a:t>
            </a:r>
          </a:p>
          <a:p>
            <a:r>
              <a:rPr lang="en-US" dirty="0"/>
              <a:t>GCS = 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18370" y="0"/>
            <a:ext cx="9162370" cy="68717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217229" y="7155"/>
            <a:ext cx="9134460" cy="68508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7155"/>
            <a:ext cx="9134460" cy="68508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243286" y="-1"/>
            <a:ext cx="9106550" cy="68299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23495" y="-1"/>
            <a:ext cx="9120505" cy="68403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634024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382834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37449" y="28087"/>
            <a:ext cx="9106551" cy="68299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AWKINS-092009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829" r="-4829"/>
          <a:stretch>
            <a:fillRect/>
          </a:stretch>
        </p:blipFill>
        <p:spPr>
          <a:xfrm>
            <a:off x="29275" y="0"/>
            <a:ext cx="9114725" cy="683604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3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327015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314914" y="-1"/>
            <a:ext cx="9106550" cy="68299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4415" y="0"/>
            <a:ext cx="9148415" cy="68613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88146" y="0"/>
            <a:ext cx="9232146" cy="69241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17620"/>
            <a:ext cx="9120506" cy="68403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299104" y="0"/>
            <a:ext cx="9232145" cy="69241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410744" y="0"/>
            <a:ext cx="9148415" cy="68613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245139" y="-1"/>
            <a:ext cx="9106550" cy="68299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7155"/>
            <a:ext cx="9134460" cy="68508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Resuscitation</a:t>
            </a:r>
          </a:p>
          <a:p>
            <a:pPr lvl="1"/>
            <a:r>
              <a:rPr lang="en-US" dirty="0"/>
              <a:t>Lactated Ringer’s – 2L</a:t>
            </a:r>
          </a:p>
          <a:p>
            <a:pPr lvl="1"/>
            <a:r>
              <a:rPr lang="en-US" dirty="0"/>
              <a:t>Transfusion with </a:t>
            </a:r>
            <a:r>
              <a:rPr lang="en-US" dirty="0" err="1"/>
              <a:t>PRBCs</a:t>
            </a:r>
            <a:r>
              <a:rPr lang="en-US" dirty="0"/>
              <a:t> begun</a:t>
            </a:r>
          </a:p>
          <a:p>
            <a:r>
              <a:rPr lang="en-US" dirty="0"/>
              <a:t>Pelvic binder placed.</a:t>
            </a:r>
          </a:p>
          <a:p>
            <a:r>
              <a:rPr lang="en-US" dirty="0"/>
              <a:t>Remains hypotensive.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215375" y="17621"/>
            <a:ext cx="9120505" cy="68403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189320" y="0"/>
            <a:ext cx="9148415" cy="68613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CT-04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76325" cy="68822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Taken for pelvic fracture repair on 5</a:t>
            </a:r>
            <a:r>
              <a:rPr lang="en-US" baseline="30000" dirty="0"/>
              <a:t>th</a:t>
            </a:r>
            <a:r>
              <a:rPr lang="en-US" dirty="0"/>
              <a:t> day.</a:t>
            </a:r>
          </a:p>
          <a:p>
            <a:r>
              <a:rPr lang="en-US" dirty="0"/>
              <a:t>Still intubated in SICU.</a:t>
            </a:r>
          </a:p>
          <a:p>
            <a:r>
              <a:rPr lang="en-US" dirty="0"/>
              <a:t>Abdomen still open.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 </a:t>
            </a:r>
            <a:r>
              <a:rPr lang="en-US" dirty="0" err="1"/>
              <a:t>hemipelvis</a:t>
            </a:r>
            <a:r>
              <a:rPr lang="en-US" dirty="0"/>
              <a:t> displaced cephalad.</a:t>
            </a:r>
          </a:p>
          <a:p>
            <a:r>
              <a:rPr lang="en-US" dirty="0"/>
              <a:t>R </a:t>
            </a:r>
            <a:r>
              <a:rPr lang="en-US" dirty="0" err="1"/>
              <a:t>hemipelvis</a:t>
            </a:r>
            <a:r>
              <a:rPr lang="en-US" dirty="0"/>
              <a:t> – still un-reduced - anchored to frame using 2 pins to allow independent mobilization of L </a:t>
            </a:r>
            <a:r>
              <a:rPr lang="en-US" dirty="0" err="1"/>
              <a:t>hemipelvis</a:t>
            </a:r>
            <a:r>
              <a:rPr lang="en-US" dirty="0"/>
              <a:t>.</a:t>
            </a:r>
          </a:p>
          <a:p>
            <a:r>
              <a:rPr lang="en-US" dirty="0"/>
              <a:t>Traction used to improve alignment.</a:t>
            </a:r>
          </a:p>
          <a:p>
            <a:pPr lvl="1"/>
            <a:r>
              <a:rPr lang="en-US" dirty="0"/>
              <a:t>Crescent fracture alignment at iliac crest and lower SI joint used to assess reduction</a:t>
            </a:r>
          </a:p>
          <a:p>
            <a:pPr lvl="1"/>
            <a:r>
              <a:rPr lang="en-US" dirty="0"/>
              <a:t>Ball spike pusher used to reduce lateral displacement of anterior portion of ilium, anterior to crescent fragment.</a:t>
            </a:r>
          </a:p>
          <a:p>
            <a:r>
              <a:rPr lang="en-US" dirty="0"/>
              <a:t>Once L </a:t>
            </a:r>
            <a:r>
              <a:rPr lang="en-US" dirty="0" err="1"/>
              <a:t>hemipelvis</a:t>
            </a:r>
            <a:r>
              <a:rPr lang="en-US" dirty="0"/>
              <a:t> reduced, stabilized with L S1 iliosacral screw and L LC 2 screw.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0" y="-3311"/>
            <a:ext cx="9148415" cy="68613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187465" y="0"/>
            <a:ext cx="9148415" cy="68613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382835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Exploratory celiotomy</a:t>
            </a:r>
          </a:p>
          <a:p>
            <a:pPr lvl="1"/>
            <a:r>
              <a:rPr lang="en-US" dirty="0"/>
              <a:t>No solid organ injury</a:t>
            </a:r>
          </a:p>
          <a:p>
            <a:pPr lvl="1"/>
            <a:r>
              <a:rPr lang="en-US" dirty="0"/>
              <a:t>Retroperitoneal hematoma</a:t>
            </a:r>
          </a:p>
          <a:p>
            <a:pPr lvl="1"/>
            <a:r>
              <a:rPr lang="en-US" dirty="0"/>
              <a:t>Abdomen packed open</a:t>
            </a:r>
          </a:p>
          <a:p>
            <a:r>
              <a:rPr lang="en-US" dirty="0"/>
              <a:t>Anterior pelvic external fixator placed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</a:t>
            </a:r>
            <a:r>
              <a:rPr lang="en-US" dirty="0" err="1"/>
              <a:t>hemipelvis</a:t>
            </a:r>
            <a:r>
              <a:rPr lang="en-US" dirty="0"/>
              <a:t> displaced posteriorly and cephalad.</a:t>
            </a:r>
          </a:p>
          <a:p>
            <a:r>
              <a:rPr lang="en-US" dirty="0"/>
              <a:t>Reduced L </a:t>
            </a:r>
            <a:r>
              <a:rPr lang="en-US" dirty="0" err="1"/>
              <a:t>hemipelvis</a:t>
            </a:r>
            <a:r>
              <a:rPr lang="en-US" dirty="0"/>
              <a:t> anchored to frame to allow independent movement of R side.</a:t>
            </a:r>
          </a:p>
          <a:p>
            <a:pPr lvl="1"/>
            <a:r>
              <a:rPr lang="en-US" dirty="0"/>
              <a:t>R </a:t>
            </a:r>
            <a:r>
              <a:rPr lang="en-US" dirty="0" err="1"/>
              <a:t>hemipelvis</a:t>
            </a:r>
            <a:r>
              <a:rPr lang="en-US" dirty="0"/>
              <a:t> manipulated via skeletal traction through R leg and manipulation of AIIS ex fix pin placed previously.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705653" y="-1"/>
            <a:ext cx="9218190" cy="69136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-88145" y="0"/>
            <a:ext cx="9232145" cy="69241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sided ala still slightly elevated.</a:t>
            </a:r>
          </a:p>
          <a:p>
            <a:r>
              <a:rPr lang="en-US" dirty="0"/>
              <a:t>Minor increase in amount of longitudinal traction improves alignment.</a:t>
            </a:r>
          </a:p>
          <a:p>
            <a:r>
              <a:rPr lang="en-US" dirty="0"/>
              <a:t>R sacral fracture stabilized with iliosacral screw.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509-RF-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>
          <a:xfrm>
            <a:off x="229330" y="0"/>
            <a:ext cx="9204235" cy="69031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Symphyseal</a:t>
            </a:r>
            <a:r>
              <a:rPr lang="en-US" dirty="0"/>
              <a:t> alignment now acceptable.</a:t>
            </a:r>
          </a:p>
          <a:p>
            <a:r>
              <a:rPr lang="en-US" dirty="0"/>
              <a:t>Anterior ex fix frame used for anterior stabilization.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 A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829" r="-4829"/>
          <a:stretch>
            <a:fillRect/>
          </a:stretch>
        </p:blipFill>
        <p:spPr>
          <a:xfrm>
            <a:off x="0" y="-1"/>
            <a:ext cx="9641724" cy="72312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6" descr="HAWKINS-092009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458" b="-9458"/>
          <a:stretch>
            <a:fillRect/>
          </a:stretch>
        </p:blipFill>
        <p:spPr>
          <a:xfrm>
            <a:off x="-63035" y="1220323"/>
            <a:ext cx="4560423" cy="4460076"/>
          </a:xfrm>
        </p:spPr>
      </p:pic>
      <p:pic>
        <p:nvPicPr>
          <p:cNvPr id="9" name="Content Placeholder 8" descr="Hawk A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434" b="-9434"/>
          <a:stretch>
            <a:fillRect/>
          </a:stretch>
        </p:blipFill>
        <p:spPr>
          <a:xfrm>
            <a:off x="4443191" y="1053902"/>
            <a:ext cx="4732447" cy="4626497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awk Outle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1061" r="-31061"/>
          <a:stretch>
            <a:fillRect/>
          </a:stretch>
        </p:blipFill>
        <p:spPr>
          <a:xfrm>
            <a:off x="-1668725" y="-1238944"/>
            <a:ext cx="12052153" cy="9039115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HAWKINS-092109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49" r="-4249"/>
          <a:stretch>
            <a:fillRect/>
          </a:stretch>
        </p:blipFill>
        <p:spPr>
          <a:xfrm>
            <a:off x="-223279" y="1000059"/>
            <a:ext cx="5316846" cy="5958463"/>
          </a:xfrm>
        </p:spPr>
      </p:pic>
      <p:pic>
        <p:nvPicPr>
          <p:cNvPr id="7" name="Content Placeholder 6" descr="Hawk Outle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249" r="-4249"/>
          <a:stretch>
            <a:fillRect/>
          </a:stretch>
        </p:blipFill>
        <p:spPr>
          <a:xfrm>
            <a:off x="4187307" y="539714"/>
            <a:ext cx="5445784" cy="610296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AWKINS-092009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829" r="-4829"/>
          <a:stretch>
            <a:fillRect/>
          </a:stretch>
        </p:blipFill>
        <p:spPr>
          <a:xfrm>
            <a:off x="0" y="0"/>
            <a:ext cx="9192672" cy="689450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awk Inle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1061" r="-31061"/>
          <a:stretch>
            <a:fillRect/>
          </a:stretch>
        </p:blipFill>
        <p:spPr>
          <a:xfrm>
            <a:off x="-1" y="-1"/>
            <a:ext cx="9324191" cy="699314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HAWKINS-092109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49" r="-4249"/>
          <a:stretch>
            <a:fillRect/>
          </a:stretch>
        </p:blipFill>
        <p:spPr>
          <a:xfrm>
            <a:off x="0" y="893232"/>
            <a:ext cx="5043816" cy="5652485"/>
          </a:xfrm>
        </p:spPr>
      </p:pic>
      <p:pic>
        <p:nvPicPr>
          <p:cNvPr id="7" name="Content Placeholder 6" descr="Hawk Inle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249" r="-4249"/>
          <a:stretch>
            <a:fillRect/>
          </a:stretch>
        </p:blipFill>
        <p:spPr>
          <a:xfrm>
            <a:off x="4648200" y="893232"/>
            <a:ext cx="5043816" cy="565248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Fracture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Remains hemodynamically unstable</a:t>
            </a:r>
          </a:p>
          <a:p>
            <a:r>
              <a:rPr lang="en-US" dirty="0"/>
              <a:t>Pelvic angiography</a:t>
            </a:r>
          </a:p>
          <a:p>
            <a:pPr lvl="1"/>
            <a:r>
              <a:rPr lang="en-US" dirty="0"/>
              <a:t>R internal iliac artery embolized</a:t>
            </a:r>
          </a:p>
          <a:p>
            <a:r>
              <a:rPr lang="en-US" dirty="0"/>
              <a:t>Hemodynamically improved</a:t>
            </a:r>
          </a:p>
          <a:p>
            <a:r>
              <a:rPr lang="en-US" dirty="0"/>
              <a:t>To SICU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AWKINS-092109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1061" r="-31061"/>
          <a:stretch>
            <a:fillRect/>
          </a:stretch>
        </p:blipFill>
        <p:spPr>
          <a:xfrm>
            <a:off x="319180" y="0"/>
            <a:ext cx="9247057" cy="693529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AWKINS-092109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1061" r="-31061"/>
          <a:stretch>
            <a:fillRect/>
          </a:stretch>
        </p:blipFill>
        <p:spPr>
          <a:xfrm>
            <a:off x="373566" y="0"/>
            <a:ext cx="9354812" cy="70161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321</Words>
  <Application>Microsoft Office PowerPoint</Application>
  <PresentationFormat>On-screen Show (4:3)</PresentationFormat>
  <Paragraphs>63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Case Index Number: 001</vt:lpstr>
      <vt:lpstr>Pelvic Fracture</vt:lpstr>
      <vt:lpstr>PowerPoint Presentation</vt:lpstr>
      <vt:lpstr>Pelvic Fracture</vt:lpstr>
      <vt:lpstr>Pelvic Fracture</vt:lpstr>
      <vt:lpstr>PowerPoint Presentation</vt:lpstr>
      <vt:lpstr>Pelvic Fracture</vt:lpstr>
      <vt:lpstr>PowerPoint Presentation</vt:lpstr>
      <vt:lpstr>PowerPoint Presentation</vt:lpstr>
      <vt:lpstr>Pelvic Fracture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Pelvic Fracture</vt:lpstr>
      <vt:lpstr>PowerPoint Presentation</vt:lpstr>
      <vt:lpstr>Pelvic Fracture</vt:lpstr>
      <vt:lpstr>PowerPoint Presentation</vt:lpstr>
      <vt:lpstr>PowerPoint Presentation</vt:lpstr>
      <vt:lpstr>PowerPoint Presentation</vt:lpstr>
      <vt:lpstr>PowerPoint Presentation</vt:lpstr>
      <vt:lpstr>Pelvic Fracture</vt:lpstr>
      <vt:lpstr>PowerPoint Presentation</vt:lpstr>
      <vt:lpstr>PowerPoint Presentation</vt:lpstr>
      <vt:lpstr>Pelvic Fracture</vt:lpstr>
      <vt:lpstr>PowerPoint Presentation</vt:lpstr>
      <vt:lpstr>Pelvic Fracture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UTSW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Reduction Frame Case 5</dc:title>
  <dc:creator>Adam Starr</dc:creator>
  <cp:lastModifiedBy>Frank Gerome</cp:lastModifiedBy>
  <cp:revision>26</cp:revision>
  <dcterms:created xsi:type="dcterms:W3CDTF">2009-10-03T20:22:24Z</dcterms:created>
  <dcterms:modified xsi:type="dcterms:W3CDTF">2018-04-03T17:17:30Z</dcterms:modified>
</cp:coreProperties>
</file>